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handoutMasterIdLst>
    <p:handoutMasterId r:id="rId33"/>
  </p:handoutMasterIdLst>
  <p:sldIdLst>
    <p:sldId id="272" r:id="rId2"/>
    <p:sldId id="275" r:id="rId3"/>
    <p:sldId id="473" r:id="rId4"/>
    <p:sldId id="436" r:id="rId5"/>
    <p:sldId id="475" r:id="rId6"/>
    <p:sldId id="478" r:id="rId7"/>
    <p:sldId id="480" r:id="rId8"/>
    <p:sldId id="479" r:id="rId9"/>
    <p:sldId id="482" r:id="rId10"/>
    <p:sldId id="476" r:id="rId11"/>
    <p:sldId id="481" r:id="rId12"/>
    <p:sldId id="485" r:id="rId13"/>
    <p:sldId id="504" r:id="rId14"/>
    <p:sldId id="506" r:id="rId15"/>
    <p:sldId id="501" r:id="rId16"/>
    <p:sldId id="496" r:id="rId17"/>
    <p:sldId id="456" r:id="rId18"/>
    <p:sldId id="498" r:id="rId19"/>
    <p:sldId id="487" r:id="rId20"/>
    <p:sldId id="500" r:id="rId21"/>
    <p:sldId id="491" r:id="rId22"/>
    <p:sldId id="507" r:id="rId23"/>
    <p:sldId id="509" r:id="rId24"/>
    <p:sldId id="467" r:id="rId25"/>
    <p:sldId id="492" r:id="rId26"/>
    <p:sldId id="493" r:id="rId27"/>
    <p:sldId id="505" r:id="rId28"/>
    <p:sldId id="494" r:id="rId29"/>
    <p:sldId id="495" r:id="rId30"/>
    <p:sldId id="285" r:id="rId3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9" autoAdjust="0"/>
    <p:restoredTop sz="89350" autoAdjust="0"/>
  </p:normalViewPr>
  <p:slideViewPr>
    <p:cSldViewPr>
      <p:cViewPr varScale="1">
        <p:scale>
          <a:sx n="88" d="100"/>
          <a:sy n="88" d="100"/>
        </p:scale>
        <p:origin x="-5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658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E89A4-C237-4B36-925A-ADF7ADF0C88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CD356-0139-40CC-AF0A-E921E030F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3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417A3-27A8-4BC2-8276-3D7AF6927EB7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9D7FE-3C70-4CCD-9E1C-FE9CA665A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2D674-FEF9-4BCE-BBC0-0CFB332222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45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*client in middle of</a:t>
            </a:r>
            <a:r>
              <a:rPr lang="en-US" baseline="0" dirty="0" smtClean="0"/>
              <a:t> chemo for breast cancer; couldn’t afford her </a:t>
            </a:r>
            <a:r>
              <a:rPr lang="en-US" baseline="0" dirty="0" err="1" smtClean="0"/>
              <a:t>costsharing</a:t>
            </a:r>
            <a:r>
              <a:rPr lang="en-US" baseline="0" dirty="0" smtClean="0"/>
              <a:t> for work based coverage; dropped it, so she could move to BCCPT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88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Alternative</a:t>
            </a:r>
            <a:r>
              <a:rPr lang="en-US" baseline="0" dirty="0" smtClean="0"/>
              <a:t> to new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02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MAEH,</a:t>
            </a:r>
            <a:r>
              <a:rPr lang="en-US" baseline="0" dirty="0" smtClean="0"/>
              <a:t> formalized w/ spring 2016 ops memo -- newish</a:t>
            </a:r>
            <a:endParaRPr lang="en-US" dirty="0" smtClean="0"/>
          </a:p>
          <a:p>
            <a:r>
              <a:rPr lang="en-US" dirty="0" smtClean="0"/>
              <a:t>Window</a:t>
            </a:r>
            <a:r>
              <a:rPr lang="en-US" baseline="0" dirty="0" smtClean="0"/>
              <a:t> is 90 days if MA closed at renewal; though renewal could still be due</a:t>
            </a:r>
          </a:p>
          <a:p>
            <a:r>
              <a:rPr lang="en-US" baseline="0" dirty="0" smtClean="0"/>
              <a:t> - goes to back to your relationship w/ CAO contact</a:t>
            </a:r>
          </a:p>
          <a:p>
            <a:r>
              <a:rPr lang="en-US" baseline="0" dirty="0" smtClean="0"/>
              <a:t> - trust them to fix w/o leverage of appeal?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55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not be denied – if cooperating!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712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School district (no</a:t>
            </a:r>
            <a:r>
              <a:rPr lang="en-US" baseline="0" dirty="0" smtClean="0"/>
              <a:t> summer salary, e.g.); migrant </a:t>
            </a:r>
            <a:r>
              <a:rPr lang="en-US" baseline="0" dirty="0" smtClean="0"/>
              <a:t>labor</a:t>
            </a:r>
          </a:p>
          <a:p>
            <a:r>
              <a:rPr lang="en-US" baseline="0" dirty="0" smtClean="0"/>
              <a:t> - only works for decreases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713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Diplomatic</a:t>
            </a:r>
            <a:r>
              <a:rPr lang="en-US" baseline="0" dirty="0" smtClean="0"/>
              <a:t> but firm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700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Common reason for</a:t>
            </a:r>
            <a:r>
              <a:rPr lang="en-US" baseline="0" dirty="0" smtClean="0"/>
              <a:t> delay / more than denial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EAF requested, but not required (if eligible in adult/expansion category)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Also triggers COMPASS to ask resource Qs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638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worry much</a:t>
            </a:r>
            <a:r>
              <a:rPr lang="en-US" baseline="0" dirty="0" smtClean="0"/>
              <a:t> about standard – “serious injury or death” – if consumer has diabetes and needs insulin, e.g., enough.  Missing anti-depression meds, chronic pain … </a:t>
            </a:r>
          </a:p>
          <a:p>
            <a:r>
              <a:rPr lang="en-US" baseline="0" dirty="0" smtClean="0"/>
              <a:t> - submit w/ the compass application verifications / paperwork.  PHLP – typically after the fact.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17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[Include Compass e-form#, if you have it] –</a:t>
            </a:r>
            <a:r>
              <a:rPr lang="en-US" baseline="0" dirty="0" smtClean="0">
                <a:solidFill>
                  <a:schemeClr val="tx2"/>
                </a:solidFill>
              </a:rPr>
              <a:t> or date reports filing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64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- medical piece adds a human element</a:t>
            </a:r>
            <a:r>
              <a:rPr lang="en-US" baseline="0" dirty="0" smtClean="0"/>
              <a:t> – even if you don’t have a doctor’s letter, know your client needs medications,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, include that.  9/10, my clients have a health need.  Share that information.  Even if not legally relevant. Can spur action.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88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 is help consumers gain coverage – advocating at CAO level.  Certain rules of the game.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97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Opposite of HC.gov </a:t>
            </a:r>
            <a:r>
              <a:rPr lang="en-US" dirty="0" err="1" smtClean="0"/>
              <a:t>algoritms</a:t>
            </a:r>
            <a:r>
              <a:rPr lang="en-US" dirty="0" smtClean="0"/>
              <a:t>, call</a:t>
            </a:r>
            <a:r>
              <a:rPr lang="en-US" baseline="0" dirty="0" smtClean="0"/>
              <a:t> center staff who can’t explain the black box’s decision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 you may be new, but at times you will know the rules better than they do; tactfully inform them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 most of the state / starting point is MA ombudsman :: </a:t>
            </a:r>
            <a:r>
              <a:rPr lang="en-US" baseline="0" dirty="0" err="1" smtClean="0"/>
              <a:t>phila</a:t>
            </a:r>
            <a:r>
              <a:rPr lang="en-US" baseline="0" dirty="0" smtClean="0"/>
              <a:t> – advocate liaisons 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 DHS directory (word format)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14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75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Protect the date of application – especially if recent</a:t>
            </a:r>
            <a:r>
              <a:rPr lang="en-US" baseline="0" dirty="0" smtClean="0"/>
              <a:t> bills, need retroactive coverage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94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2"/>
                </a:solidFill>
              </a:rPr>
              <a:t>[Include Compass e-form#, if you have it] –</a:t>
            </a:r>
            <a:r>
              <a:rPr lang="en-US" baseline="0" dirty="0" smtClean="0">
                <a:solidFill>
                  <a:schemeClr val="tx2"/>
                </a:solidFill>
              </a:rPr>
              <a:t> or date reports filing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6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6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- paperwork gets lost / may need to submit 3x!  </a:t>
            </a:r>
          </a:p>
          <a:p>
            <a:r>
              <a:rPr lang="en-US" dirty="0" smtClean="0"/>
              <a:t> - Q not whether right at time, but whether</a:t>
            </a:r>
            <a:r>
              <a:rPr lang="en-US" baseline="0" dirty="0" smtClean="0"/>
              <a:t> have what they need NOW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12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- you’re trying to motivate the caseworker/supervisor/administrator</a:t>
            </a:r>
            <a:r>
              <a:rPr lang="en-US" baseline="0" dirty="0" smtClean="0"/>
              <a:t> to prioritize your client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15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D86A0-CB5C-4FEC-81C6-A278E10C6D4F}" type="datetime1">
              <a:rPr lang="en-US" smtClean="0"/>
              <a:t>9/14/2016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7C3AAEE-7A36-4F2D-8353-26520E3DF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125F8-C2EA-40DB-AB70-65016C27A192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6B1F2-E0A1-464D-B182-F74FEB672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C1A88-9673-4B42-AE20-BC0C89BF3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82E08-4A0C-4412-B9DD-FC876CA33BCE}" type="datetime1">
              <a:rPr lang="en-US" smtClean="0"/>
              <a:t>9/14/2016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8784-3EA3-41C6-9B23-6627F4BF8F12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8077E-DAC4-4FD2-A0F2-AB435095C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D581-98BF-4F03-856E-223E61D4093A}" type="datetime1">
              <a:rPr lang="en-US" smtClean="0"/>
              <a:t>9/14/2016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E473FA0-7159-4E65-915F-2788BC7C5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81E62-1AC7-4B3C-A9DF-DA16E40E2306}" type="datetime1">
              <a:rPr lang="en-US" smtClean="0"/>
              <a:t>9/14/2016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1FF58-D6D6-40DA-8366-67AC034D9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7E734-9C65-4CCD-BF30-CD8769F59ACB}" type="datetime1">
              <a:rPr lang="en-US" smtClean="0"/>
              <a:t>9/14/2016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102E325-DF75-41BB-B939-5CCBCF67F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2CD20-6F0A-4BB2-98E7-68C4A48E1F93}" type="datetime1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E65AA-4E0F-4C30-8ECA-730E2A9B4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B3FC3-A488-4200-9E27-8C09A4AFEC86}" type="datetime1">
              <a:rPr lang="en-US" smtClean="0"/>
              <a:t>9/14/2016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3B6D73-3D2E-49AD-9FB9-BE30FF49E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17974A0-A899-43C3-9278-5B6795F0E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3C42B-E5F7-47F3-A466-EB3D902F7F2C}" type="datetime1">
              <a:rPr lang="en-US" smtClean="0"/>
              <a:t>9/14/2016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ACEF0-BF73-46B4-930C-FD96B71DE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49660-D691-4AAB-89C9-11E6BC13C450}" type="datetime1">
              <a:rPr lang="en-US" smtClean="0"/>
              <a:t>9/14/2016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C19E624-C46F-4D37-B606-1D514C9CF027}" type="datetime1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9B32B9-A41C-4641-940B-6D87D1131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KFisher@phlp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services.dpw.state.pa.us/oimpolicymanuals/supp/index.htm" TargetMode="External"/><Relationship Id="rId2" Type="http://schemas.openxmlformats.org/officeDocument/2006/relationships/hyperlink" Target="http://www.irs.gov/uac/Affordable-Care-Act-Tax-Provision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hlp.org/wp-content/uploads/2015/02/Eligibility-Manual-2015.pdf" TargetMode="External"/><Relationship Id="rId4" Type="http://schemas.openxmlformats.org/officeDocument/2006/relationships/hyperlink" Target="http://services.dpw.state.pa.us/oimpolicymanuals/ma/index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cap="none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6659" y="304800"/>
            <a:ext cx="8382000" cy="1524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3800" dirty="0" smtClean="0"/>
              <a:t>Resolving Complex Medicaid Cases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600" dirty="0" smtClean="0"/>
              <a:t>Appeals &amp; Reconsiderations</a:t>
            </a:r>
          </a:p>
        </p:txBody>
      </p:sp>
      <p:pic>
        <p:nvPicPr>
          <p:cNvPr id="13315" name="Picture 4" descr="phlp_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6458" y="2667000"/>
            <a:ext cx="3759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553200" y="4917440"/>
            <a:ext cx="2133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Kyle Fisher</a:t>
            </a:r>
          </a:p>
          <a:p>
            <a:r>
              <a:rPr lang="en-US" dirty="0" smtClean="0"/>
              <a:t>KFisher@phlp.org</a:t>
            </a:r>
          </a:p>
          <a:p>
            <a:endParaRPr lang="en-US" sz="800" dirty="0" smtClean="0"/>
          </a:p>
          <a:p>
            <a:r>
              <a:rPr lang="en-US" dirty="0" smtClean="0"/>
              <a:t>October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Mechanics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/>
          <a:lstStyle/>
          <a:p>
            <a:r>
              <a:rPr lang="en-US" b="1" dirty="0" smtClean="0"/>
              <a:t>90 days</a:t>
            </a:r>
          </a:p>
          <a:p>
            <a:pPr lvl="1"/>
            <a:r>
              <a:rPr lang="en-US" dirty="0" smtClean="0"/>
              <a:t>Time the state has to schedule and hold a fair hearing and issue a written decision</a:t>
            </a:r>
          </a:p>
          <a:p>
            <a:pPr lvl="1"/>
            <a:r>
              <a:rPr lang="en-US" dirty="0" smtClean="0"/>
              <a:t>Runs from date of appeal</a:t>
            </a:r>
          </a:p>
          <a:p>
            <a:endParaRPr lang="en-US" sz="1400" b="1" dirty="0" smtClean="0"/>
          </a:p>
          <a:p>
            <a:r>
              <a:rPr lang="en-US" b="1" dirty="0" smtClean="0"/>
              <a:t>Immediately</a:t>
            </a:r>
          </a:p>
          <a:p>
            <a:pPr lvl="1"/>
            <a:r>
              <a:rPr lang="en-US" dirty="0" smtClean="0"/>
              <a:t>How quickly you can attempt to resolve an appeal</a:t>
            </a:r>
          </a:p>
          <a:p>
            <a:pPr lvl="1"/>
            <a:r>
              <a:rPr lang="en-US" dirty="0" smtClean="0"/>
              <a:t>No need to wait for a formal “pre-hearing conference”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Strategies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/>
          <a:lstStyle/>
          <a:p>
            <a:r>
              <a:rPr lang="en-US" dirty="0" smtClean="0"/>
              <a:t>Make it easy for the CAO to fix the problem</a:t>
            </a:r>
          </a:p>
          <a:p>
            <a:pPr lvl="1"/>
            <a:r>
              <a:rPr lang="en-US" sz="2400" dirty="0" smtClean="0"/>
              <a:t>Submit (</a:t>
            </a:r>
            <a:r>
              <a:rPr lang="en-US" sz="2000" dirty="0" smtClean="0"/>
              <a:t>or re-submit</a:t>
            </a:r>
            <a:r>
              <a:rPr lang="en-US" sz="2400" dirty="0" smtClean="0"/>
              <a:t>) missing information with the appeal</a:t>
            </a:r>
          </a:p>
          <a:p>
            <a:pPr lvl="1"/>
            <a:r>
              <a:rPr lang="en-US" sz="2400" dirty="0"/>
              <a:t>It doesn’t matter if it’s “late</a:t>
            </a:r>
            <a:r>
              <a:rPr lang="en-US" sz="2400" dirty="0" smtClean="0"/>
              <a:t>”   </a:t>
            </a:r>
            <a:r>
              <a:rPr lang="en-US" sz="1800" dirty="0" smtClean="0"/>
              <a:t>(55 pa code 275.5)</a:t>
            </a:r>
            <a:endParaRPr lang="en-US" sz="1800" dirty="0"/>
          </a:p>
          <a:p>
            <a:pPr lvl="1"/>
            <a:r>
              <a:rPr lang="en-US" sz="2400" dirty="0" smtClean="0"/>
              <a:t>Cite the relevant MAEH section</a:t>
            </a:r>
          </a:p>
          <a:p>
            <a:pPr marL="274638" lvl="1" indent="0">
              <a:buNone/>
            </a:pPr>
            <a:r>
              <a:rPr lang="en-US" dirty="0"/>
              <a:t>					</a:t>
            </a:r>
            <a:endParaRPr lang="en-US" dirty="0" smtClean="0"/>
          </a:p>
          <a:p>
            <a:r>
              <a:rPr lang="en-US" dirty="0" smtClean="0"/>
              <a:t>If need be, go up the chain of command</a:t>
            </a:r>
          </a:p>
          <a:p>
            <a:pPr lvl="1"/>
            <a:r>
              <a:rPr lang="en-US" sz="2400" dirty="0" smtClean="0"/>
              <a:t>Do not wait weeks for a caseworker to respond</a:t>
            </a:r>
          </a:p>
          <a:p>
            <a:pPr lvl="1"/>
            <a:r>
              <a:rPr lang="en-US" sz="2400" dirty="0" smtClean="0"/>
              <a:t>Especially where medical emergency, e.g.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9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/>
          <a:lstStyle/>
          <a:p>
            <a:r>
              <a:rPr lang="en-US" dirty="0" smtClean="0"/>
              <a:t>Humanize your client</a:t>
            </a:r>
          </a:p>
          <a:p>
            <a:pPr lvl="1"/>
            <a:r>
              <a:rPr lang="en-US" dirty="0" smtClean="0"/>
              <a:t>Include information about health conditions, e.g.</a:t>
            </a:r>
          </a:p>
          <a:p>
            <a:pPr lvl="1"/>
            <a:r>
              <a:rPr lang="en-US" dirty="0" smtClean="0"/>
              <a:t>Even if not technically relevant</a:t>
            </a:r>
          </a:p>
          <a:p>
            <a:pPr lvl="1"/>
            <a:r>
              <a:rPr lang="en-US" dirty="0" smtClean="0"/>
              <a:t>Power in narrative</a:t>
            </a:r>
          </a:p>
          <a:p>
            <a:endParaRPr lang="en-US" sz="1200" dirty="0" smtClean="0"/>
          </a:p>
          <a:p>
            <a:r>
              <a:rPr lang="en-US" dirty="0" smtClean="0"/>
              <a:t>Keep PHLP in mind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2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Sample email / cover letter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676400"/>
            <a:ext cx="8763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From:</a:t>
            </a:r>
            <a:r>
              <a:rPr lang="en-US" dirty="0"/>
              <a:t> Kyle Fisher [</a:t>
            </a:r>
            <a:r>
              <a:rPr lang="en-US" u="sng" dirty="0">
                <a:hlinkClick r:id="rId3"/>
              </a:rPr>
              <a:t>mailto:KFisher@phlp.org</a:t>
            </a:r>
            <a:r>
              <a:rPr lang="en-US" dirty="0"/>
              <a:t>] </a:t>
            </a:r>
            <a:br>
              <a:rPr lang="en-US" dirty="0"/>
            </a:br>
            <a:r>
              <a:rPr lang="en-US" b="1" dirty="0" smtClean="0"/>
              <a:t>To</a:t>
            </a:r>
            <a:r>
              <a:rPr lang="en-US" b="1" dirty="0"/>
              <a:t>:</a:t>
            </a:r>
            <a:r>
              <a:rPr lang="en-US" dirty="0"/>
              <a:t> Hahn, Maureen</a:t>
            </a:r>
            <a:br>
              <a:rPr lang="en-US" dirty="0"/>
            </a:br>
            <a:r>
              <a:rPr lang="en-US" b="1" dirty="0"/>
              <a:t>Subject:</a:t>
            </a:r>
            <a:r>
              <a:rPr lang="en-US" dirty="0"/>
              <a:t> </a:t>
            </a:r>
            <a:r>
              <a:rPr lang="en-US" dirty="0" smtClean="0"/>
              <a:t>W* </a:t>
            </a:r>
            <a:r>
              <a:rPr lang="en-US" dirty="0"/>
              <a:t>appeal BCCPT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Good morning Ms. Hahn,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Attached please find the appeal of </a:t>
            </a:r>
            <a:r>
              <a:rPr lang="en-US" dirty="0" smtClean="0"/>
              <a:t>MW (record ****), </a:t>
            </a:r>
            <a:r>
              <a:rPr lang="en-US" dirty="0"/>
              <a:t>who has been denied MA in the BCCPT category. 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As Ms. </a:t>
            </a:r>
            <a:r>
              <a:rPr lang="en-US" dirty="0" smtClean="0"/>
              <a:t>W* </a:t>
            </a:r>
            <a:r>
              <a:rPr lang="en-US" dirty="0"/>
              <a:t>is losing her creditable coverage tomorrow, and requires further breast cancer treatment and medications, we ask that the County resolve this matter as quickly as possible. 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Thank you,</a:t>
            </a:r>
          </a:p>
          <a:p>
            <a:r>
              <a:rPr lang="en-US" dirty="0"/>
              <a:t>Kyle</a:t>
            </a:r>
          </a:p>
        </p:txBody>
      </p:sp>
    </p:spTree>
    <p:extLst>
      <p:ext uri="{BB962C8B-B14F-4D97-AF65-F5344CB8AC3E}">
        <p14:creationId xmlns:p14="http://schemas.microsoft.com/office/powerpoint/2010/main" val="34484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048000"/>
            <a:ext cx="7239000" cy="1752600"/>
          </a:xfrm>
        </p:spPr>
        <p:txBody>
          <a:bodyPr/>
          <a:lstStyle/>
          <a:p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Reconsideration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AEE-7A36-4F2D-8353-26520E3DF34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Reconsideration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“An </a:t>
            </a:r>
            <a:r>
              <a:rPr lang="en-US" sz="2400" dirty="0"/>
              <a:t>application form is not needed for any of the following: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200" dirty="0" smtClean="0"/>
              <a:t>Individuals </a:t>
            </a:r>
            <a:r>
              <a:rPr lang="en-US" sz="2200" dirty="0"/>
              <a:t>who reapply within </a:t>
            </a:r>
            <a:r>
              <a:rPr lang="en-US" sz="2200" b="1" dirty="0"/>
              <a:t>60 days </a:t>
            </a:r>
            <a:r>
              <a:rPr lang="en-US" sz="2200" dirty="0"/>
              <a:t>from the date</a:t>
            </a:r>
            <a:r>
              <a:rPr lang="en-US" sz="2200" b="1" i="1" dirty="0"/>
              <a:t> </a:t>
            </a:r>
            <a:r>
              <a:rPr lang="en-US" sz="2200" dirty="0"/>
              <a:t>the MA application is </a:t>
            </a:r>
            <a:r>
              <a:rPr lang="en-US" sz="2200" i="1" dirty="0"/>
              <a:t>denied</a:t>
            </a:r>
            <a:r>
              <a:rPr lang="en-US" sz="2200" dirty="0"/>
              <a:t>.</a:t>
            </a:r>
            <a:r>
              <a:rPr lang="en-US" sz="2200" b="1" i="1" dirty="0"/>
              <a:t> </a:t>
            </a:r>
            <a:r>
              <a:rPr lang="en-US" sz="2200" b="1" i="1" dirty="0" smtClean="0"/>
              <a:t>…</a:t>
            </a:r>
            <a:r>
              <a:rPr lang="en-US" sz="2200" b="1" dirty="0"/>
              <a:t> </a:t>
            </a:r>
            <a:r>
              <a:rPr lang="en-US" sz="2200" b="1" dirty="0" smtClean="0"/>
              <a:t>”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endParaRPr lang="en-US" sz="1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MAEH 304.16</a:t>
            </a:r>
          </a:p>
          <a:p>
            <a:pPr>
              <a:buFontTx/>
              <a:buChar char="-"/>
            </a:pPr>
            <a:endParaRPr lang="en-US" sz="1600" dirty="0" smtClean="0"/>
          </a:p>
          <a:p>
            <a:pPr marL="0" indent="0">
              <a:buNone/>
            </a:pPr>
            <a:r>
              <a:rPr lang="en-US" sz="2200" dirty="0" smtClean="0"/>
              <a:t>“When </a:t>
            </a:r>
            <a:r>
              <a:rPr lang="en-US" sz="2200" dirty="0"/>
              <a:t>an individual requests reconsideration </a:t>
            </a:r>
            <a:r>
              <a:rPr lang="en-US" sz="2200" b="1" dirty="0"/>
              <a:t>and/or submits required documents </a:t>
            </a:r>
            <a:r>
              <a:rPr lang="en-US" sz="2200" dirty="0"/>
              <a:t>within 60 days of the </a:t>
            </a:r>
            <a:r>
              <a:rPr lang="en-US" sz="2200" b="1" i="1" dirty="0"/>
              <a:t>denial</a:t>
            </a:r>
            <a:r>
              <a:rPr lang="en-US" sz="2200" dirty="0"/>
              <a:t> date, reconsider the denied application.  Process it with the paperwork and information that was submitted with the original application, and any information the </a:t>
            </a:r>
            <a:r>
              <a:rPr lang="en-US" sz="2200" dirty="0" smtClean="0"/>
              <a:t>individua</a:t>
            </a:r>
            <a:r>
              <a:rPr lang="en-US" sz="2200" dirty="0"/>
              <a:t>l subsequently provided</a:t>
            </a:r>
            <a:r>
              <a:rPr lang="en-US" sz="2200" dirty="0" smtClean="0"/>
              <a:t>.”</a:t>
            </a:r>
            <a:endParaRPr lang="en-US" sz="2200" dirty="0"/>
          </a:p>
          <a:p>
            <a:pPr marL="0" indent="0">
              <a:buNone/>
            </a:pPr>
            <a:endParaRPr lang="en-US" sz="1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MAEH 379.1 (emphasis added) 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Reconsideration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45152"/>
          </a:xfrm>
        </p:spPr>
        <p:txBody>
          <a:bodyPr/>
          <a:lstStyle/>
          <a:p>
            <a:r>
              <a:rPr lang="en-US" dirty="0" smtClean="0"/>
              <a:t>Alternative to a new application</a:t>
            </a:r>
            <a:endParaRPr lang="en-US" dirty="0" smtClean="0"/>
          </a:p>
          <a:p>
            <a:pPr lvl="1"/>
            <a:r>
              <a:rPr lang="en-US" dirty="0" smtClean="0"/>
              <a:t>Missing information? – new applic</a:t>
            </a:r>
            <a:r>
              <a:rPr lang="en-US" dirty="0" smtClean="0"/>
              <a:t>ation</a:t>
            </a:r>
            <a:r>
              <a:rPr lang="en-US" dirty="0" smtClean="0"/>
              <a:t> </a:t>
            </a:r>
            <a:r>
              <a:rPr lang="en-US" dirty="0" smtClean="0"/>
              <a:t>not required if needed info is submitted </a:t>
            </a:r>
            <a:r>
              <a:rPr lang="en-US" b="1" dirty="0" smtClean="0"/>
              <a:t>within 60 days of denial </a:t>
            </a:r>
            <a:endParaRPr lang="en-US" dirty="0" smtClean="0"/>
          </a:p>
          <a:p>
            <a:pPr lvl="2"/>
            <a:endParaRPr lang="en-US" sz="1000" dirty="0" smtClean="0"/>
          </a:p>
          <a:p>
            <a:r>
              <a:rPr lang="en-US" dirty="0" smtClean="0"/>
              <a:t>Recon vs. appeal – what’s the difference?</a:t>
            </a:r>
          </a:p>
          <a:p>
            <a:pPr lvl="1"/>
            <a:r>
              <a:rPr lang="en-US" dirty="0" smtClean="0"/>
              <a:t>“Reconsideration” is less formal than an appeal</a:t>
            </a:r>
          </a:p>
          <a:p>
            <a:pPr lvl="1"/>
            <a:r>
              <a:rPr lang="en-US" dirty="0" smtClean="0"/>
              <a:t>Preferred by caseworkers</a:t>
            </a:r>
          </a:p>
          <a:p>
            <a:pPr lvl="1"/>
            <a:r>
              <a:rPr lang="en-US" dirty="0" smtClean="0"/>
              <a:t>Lacks leverage of a pending fair hearing, where CAO has to justify their action before an ALJ</a:t>
            </a:r>
          </a:p>
          <a:p>
            <a:pPr marL="274638" lvl="1" indent="0">
              <a:buNone/>
            </a:pPr>
            <a:endParaRPr lang="en-US" sz="1200" dirty="0" smtClean="0"/>
          </a:p>
          <a:p>
            <a:pPr lvl="1"/>
            <a:r>
              <a:rPr lang="en-US" dirty="0" smtClean="0"/>
              <a:t>30 days to appeal :: 60 days to ask for reconsideration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048000"/>
            <a:ext cx="7239000" cy="1752600"/>
          </a:xfrm>
        </p:spPr>
        <p:txBody>
          <a:bodyPr/>
          <a:lstStyle/>
          <a:p>
            <a:r>
              <a:rPr lang="en-US" sz="2800" dirty="0" smtClean="0"/>
              <a:t>examples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Common Denials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AEE-7A36-4F2D-8353-26520E3DF34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2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Verifying income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Verifying no </a:t>
            </a:r>
            <a:r>
              <a:rPr lang="en-US" dirty="0" smtClean="0"/>
              <a:t>income</a:t>
            </a:r>
            <a:endParaRPr lang="en-US" dirty="0" smtClean="0"/>
          </a:p>
          <a:p>
            <a:pPr lvl="1"/>
            <a:r>
              <a:rPr lang="en-US" dirty="0" smtClean="0"/>
              <a:t>Submit a “support letter” </a:t>
            </a:r>
          </a:p>
          <a:p>
            <a:pPr lvl="1"/>
            <a:r>
              <a:rPr lang="en-US" dirty="0" smtClean="0"/>
              <a:t>Basic letter from a relative or friend that is helping out,  lending a couch, et cet.</a:t>
            </a:r>
          </a:p>
          <a:p>
            <a:pPr lvl="1"/>
            <a:r>
              <a:rPr lang="en-US" dirty="0" smtClean="0"/>
              <a:t>If not possible, have the applicant write a letter explaining how s/he survives with no income</a:t>
            </a:r>
          </a:p>
          <a:p>
            <a:pPr lvl="1"/>
            <a:r>
              <a:rPr lang="en-US" dirty="0" smtClean="0"/>
              <a:t>Piece of paper helps to show “cooperation”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42" y="4648200"/>
            <a:ext cx="871537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53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Monthly vs Annual Income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Medicaid uses “point-in-time” eligibility</a:t>
            </a:r>
          </a:p>
          <a:p>
            <a:pPr lvl="1"/>
            <a:r>
              <a:rPr lang="en-US" dirty="0" smtClean="0"/>
              <a:t>Essentially monthly </a:t>
            </a:r>
          </a:p>
          <a:p>
            <a:pPr lvl="1"/>
            <a:r>
              <a:rPr lang="en-US" dirty="0" smtClean="0"/>
              <a:t>Unlike HealthCare.gov, which uses annual income</a:t>
            </a:r>
          </a:p>
          <a:p>
            <a:endParaRPr lang="en-US" sz="1000" dirty="0" smtClean="0"/>
          </a:p>
          <a:p>
            <a:r>
              <a:rPr lang="en-US" dirty="0" smtClean="0"/>
              <a:t>But, if </a:t>
            </a:r>
            <a:r>
              <a:rPr lang="en-US" i="1" dirty="0" smtClean="0"/>
              <a:t>monthly</a:t>
            </a:r>
            <a:r>
              <a:rPr lang="en-US" dirty="0" smtClean="0"/>
              <a:t> income is over 138% FPL, and</a:t>
            </a:r>
          </a:p>
          <a:p>
            <a:pPr lvl="1"/>
            <a:r>
              <a:rPr lang="en-US" dirty="0" smtClean="0"/>
              <a:t>Expected </a:t>
            </a:r>
            <a:r>
              <a:rPr lang="en-US" i="1" dirty="0"/>
              <a:t>annual</a:t>
            </a:r>
            <a:r>
              <a:rPr lang="en-US" dirty="0"/>
              <a:t> income is less than 138</a:t>
            </a:r>
            <a:r>
              <a:rPr lang="en-US" dirty="0" smtClean="0"/>
              <a:t>%</a:t>
            </a:r>
            <a:endParaRPr lang="en-US" dirty="0"/>
          </a:p>
          <a:p>
            <a:pPr lvl="1"/>
            <a:r>
              <a:rPr lang="en-US" dirty="0" smtClean="0"/>
              <a:t>Because income expected to </a:t>
            </a:r>
            <a:r>
              <a:rPr lang="en-US" i="1" dirty="0" smtClean="0"/>
              <a:t>decrease</a:t>
            </a:r>
            <a:r>
              <a:rPr lang="en-US" dirty="0" smtClean="0"/>
              <a:t> or </a:t>
            </a:r>
            <a:r>
              <a:rPr lang="en-US" i="1" dirty="0" smtClean="0"/>
              <a:t>end  </a:t>
            </a:r>
            <a:endParaRPr lang="en-US" dirty="0" smtClean="0"/>
          </a:p>
          <a:p>
            <a:pPr lvl="2"/>
            <a:r>
              <a:rPr lang="en-US" dirty="0" smtClean="0"/>
              <a:t>Such as unemployment comp. &amp; seasonal employment</a:t>
            </a:r>
          </a:p>
          <a:p>
            <a:endParaRPr lang="en-US" sz="1000" dirty="0" smtClean="0"/>
          </a:p>
          <a:p>
            <a:r>
              <a:rPr lang="en-US" dirty="0" smtClean="0"/>
              <a:t>Then CAO should use expected </a:t>
            </a:r>
            <a:r>
              <a:rPr lang="en-US" i="1" dirty="0" smtClean="0"/>
              <a:t>annual </a:t>
            </a:r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See policy </a:t>
            </a:r>
            <a:r>
              <a:rPr lang="en-US" dirty="0"/>
              <a:t>clarification </a:t>
            </a:r>
            <a:r>
              <a:rPr lang="en-US" dirty="0" smtClean="0"/>
              <a:t>PMA17446312 (2/2015)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6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Topics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txBody>
          <a:bodyPr/>
          <a:lstStyle/>
          <a:p>
            <a:endParaRPr lang="en-US" sz="800" dirty="0" smtClean="0"/>
          </a:p>
          <a:p>
            <a:r>
              <a:rPr lang="en-US" sz="2800" dirty="0" smtClean="0"/>
              <a:t>Appeals</a:t>
            </a:r>
          </a:p>
          <a:p>
            <a:pPr lvl="1"/>
            <a:r>
              <a:rPr lang="en-US" dirty="0" smtClean="0"/>
              <a:t>Mechanics</a:t>
            </a:r>
          </a:p>
          <a:p>
            <a:pPr lvl="1"/>
            <a:r>
              <a:rPr lang="en-US" dirty="0" smtClean="0"/>
              <a:t>Resolving </a:t>
            </a:r>
          </a:p>
          <a:p>
            <a:pPr lvl="1"/>
            <a:r>
              <a:rPr lang="en-US" sz="2300" dirty="0" smtClean="0"/>
              <a:t>Common denials</a:t>
            </a:r>
          </a:p>
          <a:p>
            <a:r>
              <a:rPr lang="en-US" sz="2800" dirty="0" smtClean="0"/>
              <a:t>Reconsideration</a:t>
            </a:r>
            <a:endParaRPr lang="en-US" sz="2800" dirty="0"/>
          </a:p>
          <a:p>
            <a:r>
              <a:rPr lang="en-US" sz="2800" dirty="0" smtClean="0"/>
              <a:t>Applications</a:t>
            </a:r>
            <a:endParaRPr lang="en-US" sz="2800" dirty="0"/>
          </a:p>
          <a:p>
            <a:pPr lvl="1"/>
            <a:r>
              <a:rPr lang="en-US" dirty="0"/>
              <a:t>Expediting in medical emergency</a:t>
            </a:r>
          </a:p>
          <a:p>
            <a:endParaRPr lang="en-US" sz="1000" dirty="0" smtClean="0"/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9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Example – Verifying Income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Sasha and Malia </a:t>
            </a:r>
            <a:r>
              <a:rPr lang="en-US" dirty="0"/>
              <a:t>have </a:t>
            </a:r>
            <a:r>
              <a:rPr lang="en-US" dirty="0" smtClean="0"/>
              <a:t>their Medicaid stopped because, the CAO notice states, their parents failed to verify their income at renewal.  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Their parents filed an appeal as soon as they got the notice but the MA still stopped.  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What can you do?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Sample appeal email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6946" y="1371600"/>
            <a:ext cx="885085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From:</a:t>
            </a:r>
            <a:r>
              <a:rPr lang="en-US" dirty="0"/>
              <a:t> Kyle Fisher </a:t>
            </a:r>
            <a:br>
              <a:rPr lang="en-US" dirty="0"/>
            </a:br>
            <a:r>
              <a:rPr lang="en-US" b="1" dirty="0" smtClean="0"/>
              <a:t>Subject</a:t>
            </a:r>
            <a:r>
              <a:rPr lang="en-US" b="1" dirty="0"/>
              <a:t>:</a:t>
            </a:r>
            <a:r>
              <a:rPr lang="en-US" dirty="0"/>
              <a:t> MA appeal -- </a:t>
            </a:r>
            <a:r>
              <a:rPr lang="en-US" dirty="0" smtClean="0"/>
              <a:t>AC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Mr. Freeman, </a:t>
            </a:r>
          </a:p>
          <a:p>
            <a:endParaRPr lang="en-US" dirty="0" smtClean="0"/>
          </a:p>
          <a:p>
            <a:r>
              <a:rPr lang="en-US" dirty="0" smtClean="0"/>
              <a:t>Please </a:t>
            </a:r>
            <a:r>
              <a:rPr lang="en-US" dirty="0"/>
              <a:t>see the attached documents concerning </a:t>
            </a:r>
            <a:r>
              <a:rPr lang="en-US" dirty="0" smtClean="0"/>
              <a:t>AC’s MA</a:t>
            </a:r>
            <a:r>
              <a:rPr lang="en-US" dirty="0"/>
              <a:t>, which was improperly stopped on 7/12 despite a timely appeal.  Record 51</a:t>
            </a:r>
            <a:r>
              <a:rPr lang="en-US" dirty="0" smtClean="0"/>
              <a:t>/***.</a:t>
            </a:r>
            <a:r>
              <a:rPr lang="en-US" dirty="0"/>
              <a:t>  We ask that the County immediately reinstate pending appeal.  </a:t>
            </a:r>
            <a:r>
              <a:rPr lang="en-US" dirty="0" smtClean="0"/>
              <a:t>A* </a:t>
            </a:r>
            <a:r>
              <a:rPr lang="en-US" dirty="0"/>
              <a:t>is a child with disabilities who has no other health insurance.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Beyond the due process component, also attached is income documentation that we believe resolves the underlying issue.  </a:t>
            </a:r>
            <a:r>
              <a:rPr lang="en-US" dirty="0" smtClean="0"/>
              <a:t>A’s </a:t>
            </a:r>
            <a:r>
              <a:rPr lang="en-US" dirty="0"/>
              <a:t>father is paid $1,883 (gross) biweekly from </a:t>
            </a:r>
            <a:r>
              <a:rPr lang="en-US" dirty="0" smtClean="0"/>
              <a:t>*** and </a:t>
            </a:r>
            <a:r>
              <a:rPr lang="en-US" dirty="0"/>
              <a:t>$100 biweekly (gross) from </a:t>
            </a:r>
            <a:r>
              <a:rPr lang="en-US" dirty="0" smtClean="0"/>
              <a:t>***. </a:t>
            </a:r>
            <a:r>
              <a:rPr lang="en-US" dirty="0"/>
              <a:t> His mother is a caregiver and has no income.  Please advise if anything else is needed.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Thanks for your assistance.</a:t>
            </a:r>
          </a:p>
          <a:p>
            <a:r>
              <a:rPr lang="en-US" dirty="0" smtClean="0"/>
              <a:t>Best, Kyle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8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Immigration Status example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helped a young women who is pregnant apply through COMPASS.  An immigrant, she has applied for a green card and has employment authorization. 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She is denied.  The denial notice states that, because of her status, she can only qualify for Emergency Medical Assistance. 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You do research and realize this is wrong.  How can you fix it and get her coverage?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9" y="0"/>
            <a:ext cx="910264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15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Verifying Disability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4256315"/>
            <a:ext cx="9530116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93370"/>
            <a:ext cx="6096000" cy="2314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6571" y="1524000"/>
            <a:ext cx="2057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applicant answers yes, EAF (PA 1663) requested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Note difference between COMPASS and PA 600 HC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-195943" y="5758543"/>
            <a:ext cx="3581400" cy="914400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5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048000"/>
            <a:ext cx="7239000" cy="1752600"/>
          </a:xfrm>
        </p:spPr>
        <p:txBody>
          <a:bodyPr/>
          <a:lstStyle/>
          <a:p>
            <a:r>
              <a:rPr lang="en-US" sz="2800" dirty="0" smtClean="0"/>
              <a:t>Timeframes &amp; tactics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AEE-7A36-4F2D-8353-26520E3DF34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3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to Apply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quickly will an application be processed?</a:t>
            </a:r>
          </a:p>
          <a:p>
            <a:pPr lvl="1"/>
            <a:endParaRPr lang="en-US" sz="800" dirty="0" smtClean="0"/>
          </a:p>
          <a:p>
            <a:pPr lvl="1"/>
            <a:r>
              <a:rPr lang="en-US" b="1" dirty="0" smtClean="0"/>
              <a:t>30 days </a:t>
            </a:r>
            <a:r>
              <a:rPr lang="en-US" dirty="0" smtClean="0"/>
              <a:t>– normally</a:t>
            </a:r>
          </a:p>
          <a:p>
            <a:pPr lvl="1"/>
            <a:r>
              <a:rPr lang="en-US" b="1" dirty="0" smtClean="0"/>
              <a:t>45 days – </a:t>
            </a:r>
            <a:r>
              <a:rPr lang="en-US" dirty="0" smtClean="0"/>
              <a:t>if additional information needed</a:t>
            </a:r>
            <a:endParaRPr lang="en-US" b="1" dirty="0" smtClean="0"/>
          </a:p>
          <a:p>
            <a:pPr lvl="1"/>
            <a:r>
              <a:rPr lang="en-US" b="1" dirty="0" smtClean="0"/>
              <a:t>5 days </a:t>
            </a: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dirty="0" smtClean="0"/>
              <a:t>– if applicant has a medical emergency </a:t>
            </a:r>
          </a:p>
          <a:p>
            <a:pPr lvl="1"/>
            <a:endParaRPr lang="en-US" sz="800" dirty="0" smtClean="0"/>
          </a:p>
          <a:p>
            <a:pPr lvl="1"/>
            <a:endParaRPr lang="en-US" sz="800" dirty="0" smtClean="0"/>
          </a:p>
          <a:p>
            <a:r>
              <a:rPr lang="en-US" dirty="0" smtClean="0"/>
              <a:t>When does coverage start?</a:t>
            </a:r>
          </a:p>
          <a:p>
            <a:pPr lvl="1"/>
            <a:r>
              <a:rPr lang="en-US" dirty="0" smtClean="0"/>
              <a:t>Date </a:t>
            </a:r>
            <a:r>
              <a:rPr lang="en-US" dirty="0"/>
              <a:t>of </a:t>
            </a:r>
            <a:r>
              <a:rPr lang="en-US" dirty="0" smtClean="0"/>
              <a:t>application     – normally  </a:t>
            </a:r>
          </a:p>
          <a:p>
            <a:pPr lvl="1"/>
            <a:r>
              <a:rPr lang="en-US" dirty="0" smtClean="0"/>
              <a:t>Up to 3 months prior – if applicant has unpaid bills</a:t>
            </a:r>
            <a:endParaRPr lang="en-US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See MAEH 304.15, 304.5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8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How to Expedite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1752" y="1527048"/>
            <a:ext cx="850392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quickly will an application be processed?</a:t>
            </a:r>
          </a:p>
          <a:p>
            <a:pPr lvl="1"/>
            <a:endParaRPr lang="en-US" sz="800" dirty="0" smtClean="0"/>
          </a:p>
          <a:p>
            <a:pPr lvl="1"/>
            <a:endParaRPr lang="en-US" sz="800" dirty="0" smtClean="0"/>
          </a:p>
          <a:p>
            <a:pPr lvl="1"/>
            <a:r>
              <a:rPr lang="en-US" b="1" dirty="0" smtClean="0"/>
              <a:t>5 days  </a:t>
            </a:r>
            <a:r>
              <a:rPr lang="en-US" dirty="0" smtClean="0"/>
              <a:t>– </a:t>
            </a:r>
            <a:r>
              <a:rPr lang="en-US" b="1" dirty="0" smtClean="0"/>
              <a:t>if applicant has a medical emergency </a:t>
            </a:r>
          </a:p>
          <a:p>
            <a:pPr lvl="1"/>
            <a:r>
              <a:rPr lang="en-US" dirty="0" smtClean="0"/>
              <a:t>Submit basic letter from FQHC clinician describing the patient’s condition, asking CAO to process within 5 days.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04" y="3962400"/>
            <a:ext cx="85344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725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Status Requests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/>
          <a:lstStyle/>
          <a:p>
            <a:r>
              <a:rPr lang="en-US" dirty="0" smtClean="0"/>
              <a:t>For applications that are pending …</a:t>
            </a:r>
          </a:p>
          <a:p>
            <a:endParaRPr lang="en-US" sz="800" dirty="0" smtClean="0"/>
          </a:p>
          <a:p>
            <a:r>
              <a:rPr lang="en-US" dirty="0" smtClean="0"/>
              <a:t>Ask your CAO contact:</a:t>
            </a:r>
          </a:p>
          <a:p>
            <a:pPr lvl="1"/>
            <a:r>
              <a:rPr lang="en-US" dirty="0" smtClean="0"/>
              <a:t>What is the status of </a:t>
            </a:r>
            <a:r>
              <a:rPr lang="en-US" i="1" dirty="0" smtClean="0"/>
              <a:t>Jane Doe’s </a:t>
            </a:r>
            <a:r>
              <a:rPr lang="en-US" dirty="0" smtClean="0"/>
              <a:t>application? </a:t>
            </a:r>
          </a:p>
          <a:p>
            <a:pPr lvl="1"/>
            <a:r>
              <a:rPr lang="en-US" dirty="0" smtClean="0"/>
              <a:t>Is any additional information needed? </a:t>
            </a:r>
          </a:p>
          <a:p>
            <a:endParaRPr lang="en-US" sz="800" dirty="0" smtClean="0"/>
          </a:p>
          <a:p>
            <a:r>
              <a:rPr lang="en-US" dirty="0" smtClean="0"/>
              <a:t>If applicable:</a:t>
            </a:r>
          </a:p>
          <a:p>
            <a:pPr lvl="1"/>
            <a:r>
              <a:rPr lang="en-US" dirty="0" smtClean="0"/>
              <a:t>Gently </a:t>
            </a:r>
            <a:r>
              <a:rPr lang="en-US" dirty="0"/>
              <a:t>point out that application is over 30 days</a:t>
            </a:r>
          </a:p>
          <a:p>
            <a:pPr lvl="1"/>
            <a:r>
              <a:rPr lang="en-US" dirty="0" smtClean="0"/>
              <a:t>Describe any medical conditions or unfilled prescriptions, ask that the CAO expedite </a:t>
            </a:r>
          </a:p>
          <a:p>
            <a:pPr lvl="1"/>
            <a:r>
              <a:rPr lang="en-US" dirty="0" smtClean="0"/>
              <a:t>Include the Compass e-form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Example – pending application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Good afternoon Mr. </a:t>
            </a:r>
            <a:r>
              <a:rPr lang="en-US" sz="2000" dirty="0" err="1"/>
              <a:t>Galinowski</a:t>
            </a:r>
            <a:r>
              <a:rPr lang="en-US" sz="2000" dirty="0"/>
              <a:t>,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I’m writing to ask about the status of LM’s MA application.  Her daughter reports filing an application through COMPASS on December 15th.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•	E-form #:         </a:t>
            </a:r>
            <a:r>
              <a:rPr lang="en-US" sz="2000" dirty="0" smtClean="0"/>
              <a:t>W1234567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•	DOB:               </a:t>
            </a:r>
            <a:r>
              <a:rPr lang="en-US" sz="2000" dirty="0" smtClean="0"/>
              <a:t>  x/xx/56</a:t>
            </a: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Ms. M suffers from bipolar disorder and uncontrolled diabetes.  See attached doctor’s letter and endocrinology report.  If at all possible, please expedite her application pursuant to MAEH </a:t>
            </a:r>
            <a:r>
              <a:rPr lang="en-US" sz="2000" dirty="0" smtClean="0"/>
              <a:t>303.13 </a:t>
            </a:r>
            <a:r>
              <a:rPr lang="en-US" sz="2000" dirty="0"/>
              <a:t>on the basis of medical emergency. 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Thanks for your assistance,</a:t>
            </a:r>
          </a:p>
          <a:p>
            <a:pPr marL="0" indent="0">
              <a:buNone/>
            </a:pPr>
            <a:r>
              <a:rPr lang="en-US" sz="2000" dirty="0"/>
              <a:t>Kyle </a:t>
            </a:r>
            <a:r>
              <a:rPr lang="en-US" sz="2000" dirty="0" smtClean="0"/>
              <a:t>Fisher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3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Preface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/>
          <a:lstStyle/>
          <a:p>
            <a:r>
              <a:rPr lang="en-US" dirty="0" smtClean="0"/>
              <a:t>Rule #1 – Develop Contacts</a:t>
            </a:r>
          </a:p>
          <a:p>
            <a:pPr lvl="1"/>
            <a:r>
              <a:rPr lang="en-US" dirty="0" smtClean="0"/>
              <a:t>Unlike the HC.gov black box</a:t>
            </a:r>
          </a:p>
          <a:p>
            <a:pPr lvl="1"/>
            <a:r>
              <a:rPr lang="en-US" dirty="0" smtClean="0"/>
              <a:t>County Assistance Offices (CAOs) are staffed by human beings</a:t>
            </a:r>
          </a:p>
          <a:p>
            <a:pPr marL="860425" lvl="1" indent="-290513"/>
            <a:r>
              <a:rPr lang="en-US" dirty="0" smtClean="0"/>
              <a:t>Who have huge caseloads </a:t>
            </a:r>
          </a:p>
          <a:p>
            <a:pPr marL="860425" lvl="1" indent="-290513"/>
            <a:r>
              <a:rPr lang="en-US" dirty="0" smtClean="0"/>
              <a:t>Who sometimes make mistakes</a:t>
            </a:r>
          </a:p>
          <a:p>
            <a:pPr marL="860425" lvl="1" indent="-290513"/>
            <a:r>
              <a:rPr lang="en-US" dirty="0" smtClean="0"/>
              <a:t>Who often can be reached by phone or email</a:t>
            </a:r>
          </a:p>
          <a:p>
            <a:pPr marL="860425" lvl="1" indent="-290513"/>
            <a:r>
              <a:rPr lang="en-US" dirty="0" smtClean="0"/>
              <a:t>Who have no interest in going to fair hearings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Rule #2 – Treat your CAO contacts well</a:t>
            </a:r>
          </a:p>
          <a:p>
            <a:pPr lvl="1"/>
            <a:r>
              <a:rPr lang="en-US" dirty="0" smtClean="0"/>
              <a:t>Be credible</a:t>
            </a:r>
          </a:p>
          <a:p>
            <a:pPr lvl="1"/>
            <a:r>
              <a:rPr lang="en-US" dirty="0" smtClean="0"/>
              <a:t>Make their jobs easy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4876800"/>
          </a:xfrm>
        </p:spPr>
        <p:txBody>
          <a:bodyPr/>
          <a:lstStyle/>
          <a:p>
            <a:endParaRPr lang="en-US" sz="1000" dirty="0" smtClean="0">
              <a:hlinkClick r:id="rId2"/>
            </a:endParaRPr>
          </a:p>
          <a:p>
            <a:r>
              <a:rPr lang="en-US" sz="2000" dirty="0" smtClean="0"/>
              <a:t>Blank Appeal Form (DHS) – PA FS 162 FS</a:t>
            </a:r>
          </a:p>
          <a:p>
            <a:r>
              <a:rPr lang="en-US" sz="2000" dirty="0" smtClean="0"/>
              <a:t>Supplemental Handbook, Chapter 870 – Appeal &amp; Fair Hearing</a:t>
            </a:r>
          </a:p>
          <a:p>
            <a:pPr lvl="1"/>
            <a:r>
              <a:rPr lang="en-US" sz="1500" dirty="0">
                <a:hlinkClick r:id="rId3"/>
              </a:rPr>
              <a:t>http://</a:t>
            </a:r>
            <a:r>
              <a:rPr lang="en-US" sz="1500" dirty="0" smtClean="0">
                <a:hlinkClick r:id="rId3"/>
              </a:rPr>
              <a:t>services.dpw.state.pa.us/oimpolicymanuals/supp/index.htm</a:t>
            </a:r>
            <a:endParaRPr lang="en-US" sz="1500" dirty="0" smtClean="0"/>
          </a:p>
          <a:p>
            <a:r>
              <a:rPr lang="en-US" sz="2000" dirty="0"/>
              <a:t>Medical Assistance Eligibility Handbook</a:t>
            </a:r>
          </a:p>
          <a:p>
            <a:pPr lvl="1"/>
            <a:r>
              <a:rPr lang="en-US" sz="1600" dirty="0">
                <a:hlinkClick r:id="rId4"/>
              </a:rPr>
              <a:t>http://services.dpw.state.pa.us/oimpolicymanuals/ma/index.htm</a:t>
            </a:r>
            <a:endParaRPr lang="en-US" sz="1600" dirty="0"/>
          </a:p>
          <a:p>
            <a:pPr marL="273050" lvl="2" indent="-273050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dirty="0" smtClean="0"/>
              <a:t>Ops </a:t>
            </a:r>
            <a:r>
              <a:rPr lang="en-US" dirty="0"/>
              <a:t>Memo #</a:t>
            </a:r>
            <a:r>
              <a:rPr lang="en-US" dirty="0" smtClean="0"/>
              <a:t>16-03-03</a:t>
            </a:r>
            <a:endParaRPr lang="en-US" dirty="0"/>
          </a:p>
          <a:p>
            <a:pPr lvl="1"/>
            <a:endParaRPr lang="en-US" sz="1500" dirty="0" smtClean="0"/>
          </a:p>
          <a:p>
            <a:r>
              <a:rPr lang="en-US" sz="2000" dirty="0" smtClean="0"/>
              <a:t>PHLP Medical Assistance Eligibility Manual</a:t>
            </a:r>
          </a:p>
          <a:p>
            <a:pPr lvl="1"/>
            <a:r>
              <a:rPr lang="en-US" sz="1500" dirty="0">
                <a:hlinkClick r:id="rId5"/>
              </a:rPr>
              <a:t>http://</a:t>
            </a:r>
            <a:r>
              <a:rPr lang="en-US" sz="1500" dirty="0" smtClean="0">
                <a:hlinkClick r:id="rId5"/>
              </a:rPr>
              <a:t>www.phlp.org/wp-content/uploads/2015/02/Eligibility-Manual-2015.pdf</a:t>
            </a:r>
            <a:endParaRPr lang="en-US" sz="1500" dirty="0" smtClean="0"/>
          </a:p>
          <a:p>
            <a:r>
              <a:rPr lang="en-US" sz="2000" dirty="0" smtClean="0"/>
              <a:t>PHLP </a:t>
            </a:r>
            <a:r>
              <a:rPr lang="en-US" sz="2000" dirty="0"/>
              <a:t>Helpline: </a:t>
            </a:r>
            <a:r>
              <a:rPr lang="en-US" sz="2000" b="1" dirty="0" smtClean="0"/>
              <a:t> </a:t>
            </a:r>
            <a:r>
              <a:rPr lang="en-US" sz="2000" dirty="0"/>
              <a:t>1-800-274-3258 </a:t>
            </a:r>
          </a:p>
          <a:p>
            <a:pPr lvl="1"/>
            <a:r>
              <a:rPr lang="en-US" sz="1500" dirty="0" smtClean="0"/>
              <a:t>Kfisher@phlp.org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9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048000"/>
            <a:ext cx="7239000" cy="1752600"/>
          </a:xfrm>
        </p:spPr>
        <p:txBody>
          <a:bodyPr/>
          <a:lstStyle/>
          <a:p>
            <a:r>
              <a:rPr lang="en-US" sz="2800" dirty="0" smtClean="0"/>
              <a:t>Mechanics &amp; strategies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Appeals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AEE-7A36-4F2D-8353-26520E3DF34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0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Appeals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/>
          <a:lstStyle/>
          <a:p>
            <a:r>
              <a:rPr lang="en-US" dirty="0" smtClean="0"/>
              <a:t>Why not just reapply? </a:t>
            </a:r>
          </a:p>
          <a:p>
            <a:endParaRPr lang="en-US" sz="1100" dirty="0" smtClean="0"/>
          </a:p>
          <a:p>
            <a:r>
              <a:rPr lang="en-US" dirty="0" smtClean="0"/>
              <a:t>Filing an appeal …</a:t>
            </a:r>
          </a:p>
          <a:p>
            <a:pPr lvl="1"/>
            <a:r>
              <a:rPr lang="en-US" dirty="0" smtClean="0"/>
              <a:t>Begins a formal legal proceeding</a:t>
            </a:r>
          </a:p>
          <a:p>
            <a:pPr lvl="1"/>
            <a:r>
              <a:rPr lang="en-US" dirty="0" smtClean="0"/>
              <a:t>Creates leverage</a:t>
            </a:r>
          </a:p>
          <a:p>
            <a:pPr lvl="1"/>
            <a:r>
              <a:rPr lang="en-US" dirty="0" smtClean="0"/>
              <a:t>Makes the CAO review its action</a:t>
            </a:r>
          </a:p>
          <a:p>
            <a:pPr lvl="1"/>
            <a:r>
              <a:rPr lang="en-US" dirty="0" smtClean="0"/>
              <a:t>Most appeals are resolved quickly</a:t>
            </a:r>
          </a:p>
          <a:p>
            <a:endParaRPr lang="en-US" sz="12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1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Mechanics (1 of 2)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08630"/>
            <a:ext cx="7747033" cy="5749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otched Right Arrow 5"/>
          <p:cNvSpPr/>
          <p:nvPr/>
        </p:nvSpPr>
        <p:spPr>
          <a:xfrm>
            <a:off x="762000" y="42672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1 6"/>
          <p:cNvSpPr/>
          <p:nvPr/>
        </p:nvSpPr>
        <p:spPr>
          <a:xfrm>
            <a:off x="6781800" y="533400"/>
            <a:ext cx="1981200" cy="12192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Best to use the form attached to the denial, which is pre-populated.</a:t>
            </a:r>
            <a:endParaRPr lang="en-US" sz="1400" dirty="0"/>
          </a:p>
        </p:txBody>
      </p:sp>
      <p:sp>
        <p:nvSpPr>
          <p:cNvPr id="9" name="Flowchart: Process 8"/>
          <p:cNvSpPr/>
          <p:nvPr/>
        </p:nvSpPr>
        <p:spPr>
          <a:xfrm>
            <a:off x="6797040" y="4052316"/>
            <a:ext cx="2042160" cy="13578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Selecting in-person gives the CAO more incentive to resolve the issue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0920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Mechanics (2 of 2)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381746" cy="454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otched Right Arrow 6"/>
          <p:cNvSpPr/>
          <p:nvPr/>
        </p:nvSpPr>
        <p:spPr>
          <a:xfrm>
            <a:off x="152400" y="2947864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otched Right Arrow 7"/>
          <p:cNvSpPr/>
          <p:nvPr/>
        </p:nvSpPr>
        <p:spPr>
          <a:xfrm>
            <a:off x="152400" y="4024884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57400" y="2209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disagree. My income information is attached.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7132320" y="1715524"/>
            <a:ext cx="2042160" cy="13578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 cover letter/email helps. Cite the MAEH, and/or explain the attached information.</a:t>
            </a:r>
            <a:endParaRPr lang="en-US" sz="1400" dirty="0"/>
          </a:p>
        </p:txBody>
      </p:sp>
      <p:sp>
        <p:nvSpPr>
          <p:cNvPr id="11" name="Flowchart: Process 10"/>
          <p:cNvSpPr/>
          <p:nvPr/>
        </p:nvSpPr>
        <p:spPr>
          <a:xfrm>
            <a:off x="7101840" y="3886200"/>
            <a:ext cx="2042160" cy="1752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The client has to sign. Being listed as a  “representative” gives you authority to act on the client’s behalf.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3737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Mechanics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/>
          <a:lstStyle/>
          <a:p>
            <a:r>
              <a:rPr lang="en-US" dirty="0" smtClean="0"/>
              <a:t>How should the appeal be filed?</a:t>
            </a:r>
          </a:p>
          <a:p>
            <a:pPr marL="731838" lvl="1" indent="-457200">
              <a:buClr>
                <a:schemeClr val="tx1"/>
              </a:buClr>
              <a:buFont typeface="+mj-lt"/>
              <a:buAutoNum type="arabicPeriod"/>
            </a:pPr>
            <a:endParaRPr lang="en-US" sz="1400" dirty="0"/>
          </a:p>
          <a:p>
            <a:pPr marL="731838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/>
              <a:t>Hand-delivered</a:t>
            </a:r>
          </a:p>
          <a:p>
            <a:pPr marL="731838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/>
              <a:t>By certified mail</a:t>
            </a:r>
          </a:p>
          <a:p>
            <a:pPr marL="731838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/>
              <a:t>By email, or </a:t>
            </a:r>
          </a:p>
          <a:p>
            <a:pPr marL="731838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400" dirty="0" smtClean="0"/>
              <a:t>By fax </a:t>
            </a:r>
          </a:p>
          <a:p>
            <a:endParaRPr lang="en-US" sz="1400" dirty="0" smtClean="0"/>
          </a:p>
          <a:p>
            <a:r>
              <a:rPr lang="en-US" dirty="0" smtClean="0"/>
              <a:t>Call or email within a day or two </a:t>
            </a:r>
          </a:p>
          <a:p>
            <a:pPr lvl="1"/>
            <a:r>
              <a:rPr lang="en-US" dirty="0" smtClean="0"/>
              <a:t>Confirm the appeal was received</a:t>
            </a:r>
          </a:p>
          <a:p>
            <a:pPr lvl="1"/>
            <a:r>
              <a:rPr lang="en-US" dirty="0" smtClean="0"/>
              <a:t>Attempt to resolve – “Is any additional information needed?”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274638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ouble Brace 4"/>
          <p:cNvSpPr/>
          <p:nvPr/>
        </p:nvSpPr>
        <p:spPr>
          <a:xfrm>
            <a:off x="5715000" y="2327238"/>
            <a:ext cx="1905000" cy="87316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Best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Double Brace 5"/>
          <p:cNvSpPr/>
          <p:nvPr/>
        </p:nvSpPr>
        <p:spPr>
          <a:xfrm>
            <a:off x="5715000" y="3352800"/>
            <a:ext cx="2057400" cy="7620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Confirm receipt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22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Mechanics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/>
          <a:lstStyle/>
          <a:p>
            <a:r>
              <a:rPr lang="en-US" b="1" dirty="0" smtClean="0"/>
              <a:t>30 days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Time the client has to file an appeal</a:t>
            </a:r>
          </a:p>
          <a:p>
            <a:pPr lvl="1"/>
            <a:r>
              <a:rPr lang="en-US" dirty="0" smtClean="0"/>
              <a:t>Runs from date of adverse action notice</a:t>
            </a:r>
          </a:p>
          <a:p>
            <a:endParaRPr lang="en-US" sz="1400" b="1" dirty="0" smtClean="0"/>
          </a:p>
          <a:p>
            <a:r>
              <a:rPr lang="en-US" b="1" dirty="0" smtClean="0"/>
              <a:t>13 </a:t>
            </a:r>
            <a:r>
              <a:rPr lang="en-US" b="1" dirty="0"/>
              <a:t>days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“aid-paid-pending” or “benefits </a:t>
            </a:r>
            <a:r>
              <a:rPr lang="en-US" dirty="0"/>
              <a:t>continuing” deadline </a:t>
            </a:r>
            <a:endParaRPr lang="en-US" dirty="0" smtClean="0"/>
          </a:p>
          <a:p>
            <a:pPr lvl="1"/>
            <a:r>
              <a:rPr lang="en-US" dirty="0" smtClean="0"/>
              <a:t>Where the CAO is stopping coverage </a:t>
            </a:r>
            <a:r>
              <a:rPr lang="en-US" dirty="0"/>
              <a:t>already in </a:t>
            </a:r>
            <a:r>
              <a:rPr lang="en-US" dirty="0" smtClean="0"/>
              <a:t>place</a:t>
            </a:r>
          </a:p>
          <a:p>
            <a:pPr lvl="1"/>
            <a:r>
              <a:rPr lang="en-US" dirty="0" smtClean="0"/>
              <a:t>Benefit has to continue pending the appeal</a:t>
            </a:r>
            <a:endParaRPr lang="en-US" dirty="0"/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bout PHLP Apprise event 06 2012">
  <a:themeElements>
    <a:clrScheme name="PHLP">
      <a:dk1>
        <a:sysClr val="windowText" lastClr="000000"/>
      </a:dk1>
      <a:lt1>
        <a:sysClr val="window" lastClr="FFFFFF"/>
      </a:lt1>
      <a:dk2>
        <a:srgbClr val="03528D"/>
      </a:dk2>
      <a:lt2>
        <a:srgbClr val="C5D1D7"/>
      </a:lt2>
      <a:accent1>
        <a:srgbClr val="994224"/>
      </a:accent1>
      <a:accent2>
        <a:srgbClr val="CCB400"/>
      </a:accent2>
      <a:accent3>
        <a:srgbClr val="03528D"/>
      </a:accent3>
      <a:accent4>
        <a:srgbClr val="8C7B70"/>
      </a:accent4>
      <a:accent5>
        <a:srgbClr val="8FB08C"/>
      </a:accent5>
      <a:accent6>
        <a:srgbClr val="D19049"/>
      </a:accent6>
      <a:hlink>
        <a:srgbClr val="03528D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About PHLP Apprise event 06 2012</Template>
  <TotalTime>6871</TotalTime>
  <Words>1485</Words>
  <Application>Microsoft Office PowerPoint</Application>
  <PresentationFormat>On-screen Show (4:3)</PresentationFormat>
  <Paragraphs>313</Paragraphs>
  <Slides>30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About PHLP Apprise event 06 2012</vt:lpstr>
      <vt:lpstr>Resolving Complex Medicaid Cases Appeals &amp; Reconsiderations</vt:lpstr>
      <vt:lpstr>Topics</vt:lpstr>
      <vt:lpstr>Preface</vt:lpstr>
      <vt:lpstr>Appeals</vt:lpstr>
      <vt:lpstr>Appeals</vt:lpstr>
      <vt:lpstr>Mechanics (1 of 2)</vt:lpstr>
      <vt:lpstr>Mechanics (2 of 2)</vt:lpstr>
      <vt:lpstr>Mechanics</vt:lpstr>
      <vt:lpstr>Mechanics</vt:lpstr>
      <vt:lpstr>Mechanics</vt:lpstr>
      <vt:lpstr>Strategies</vt:lpstr>
      <vt:lpstr>Strategies</vt:lpstr>
      <vt:lpstr>Sample email / cover letter</vt:lpstr>
      <vt:lpstr>Reconsideration</vt:lpstr>
      <vt:lpstr>Reconsideration</vt:lpstr>
      <vt:lpstr>Reconsideration</vt:lpstr>
      <vt:lpstr>Common Denials</vt:lpstr>
      <vt:lpstr>Verifying income</vt:lpstr>
      <vt:lpstr>Monthly vs Annual Income</vt:lpstr>
      <vt:lpstr>Example – Verifying Income </vt:lpstr>
      <vt:lpstr>Sample appeal email</vt:lpstr>
      <vt:lpstr>Immigration Status example</vt:lpstr>
      <vt:lpstr>PowerPoint Presentation</vt:lpstr>
      <vt:lpstr>Verifying Disability</vt:lpstr>
      <vt:lpstr>Applications</vt:lpstr>
      <vt:lpstr>How to Apply</vt:lpstr>
      <vt:lpstr>How to Expedite</vt:lpstr>
      <vt:lpstr>Status Requests</vt:lpstr>
      <vt:lpstr>Example – pending application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the Pieces Together: Medicaid, CHIP, and Subsidized Coverage through the Marketplace</dc:title>
  <dc:creator>Kyle Fisher</dc:creator>
  <cp:lastModifiedBy>Kyle Fisher</cp:lastModifiedBy>
  <cp:revision>350</cp:revision>
  <cp:lastPrinted>2016-09-09T18:18:16Z</cp:lastPrinted>
  <dcterms:created xsi:type="dcterms:W3CDTF">2013-09-19T20:36:45Z</dcterms:created>
  <dcterms:modified xsi:type="dcterms:W3CDTF">2016-09-14T21:08:29Z</dcterms:modified>
</cp:coreProperties>
</file>